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147472600" r:id="rId2"/>
    <p:sldId id="2538" r:id="rId3"/>
    <p:sldId id="2147472615" r:id="rId4"/>
    <p:sldId id="2147472632" r:id="rId5"/>
    <p:sldId id="390" r:id="rId6"/>
    <p:sldId id="396" r:id="rId7"/>
    <p:sldId id="2147472634" r:id="rId8"/>
    <p:sldId id="2147472633" r:id="rId9"/>
    <p:sldId id="2147472636" r:id="rId10"/>
    <p:sldId id="2147472635" r:id="rId11"/>
    <p:sldId id="214747262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les Enablement" id="{8806E88D-7D3F-475C-A6F5-14A5B6CD3EBE}">
          <p14:sldIdLst>
            <p14:sldId id="2147472600"/>
            <p14:sldId id="2538"/>
            <p14:sldId id="2147472615"/>
            <p14:sldId id="2147472632"/>
            <p14:sldId id="390"/>
            <p14:sldId id="396"/>
            <p14:sldId id="2147472634"/>
            <p14:sldId id="2147472633"/>
            <p14:sldId id="2147472636"/>
            <p14:sldId id="2147472635"/>
            <p14:sldId id="2147472626"/>
          </p14:sldIdLst>
        </p14:section>
        <p14:section name="Appendix" id="{363AED87-CE6B-44DE-A073-BB9E2E4C468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92D"/>
    <a:srgbClr val="7F7F7F"/>
    <a:srgbClr val="FFC000"/>
    <a:srgbClr val="F46DBA"/>
    <a:srgbClr val="F9FAFA"/>
    <a:srgbClr val="FFB666"/>
    <a:srgbClr val="232F3E"/>
    <a:srgbClr val="FF0000"/>
    <a:srgbClr val="00A5DC"/>
    <a:srgbClr val="FF4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2" autoAdjust="0"/>
    <p:restoredTop sz="87942" autoAdjust="0"/>
  </p:normalViewPr>
  <p:slideViewPr>
    <p:cSldViewPr snapToGrid="0">
      <p:cViewPr varScale="1">
        <p:scale>
          <a:sx n="93" d="100"/>
          <a:sy n="93" d="100"/>
        </p:scale>
        <p:origin x="1480" y="2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6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X" sz="1000" dirty="0"/>
              <a:t>Cuanto tiempo aproximadamente le invierten a una oportunidad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</a:t>
            </a:r>
            <a:r>
              <a:rPr lang="en-MX" sz="1000" dirty="0"/>
              <a:t>uanto tiempo pasa hasta entregar el primer número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</a:t>
            </a:r>
            <a:r>
              <a:rPr lang="en-MX" sz="1000" dirty="0"/>
              <a:t>uanto tiempo pasa para conseguir la aprobación de un assessment</a:t>
            </a:r>
          </a:p>
          <a:p>
            <a:endParaRPr lang="en-MX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5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6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AE011-472B-458C-BFD7-DD669715A7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0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8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8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MX" dirty="0"/>
              <a:t> </a:t>
            </a:r>
            <a:r>
              <a:rPr 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Strong verbal and written </a:t>
            </a:r>
            <a:r>
              <a:rPr lang="en-US" sz="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communication skills</a:t>
            </a:r>
          </a:p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5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3.emf"/><Relationship Id="rId5" Type="http://schemas.openxmlformats.org/officeDocument/2006/relationships/tags" Target="../tags/tag10.xml"/><Relationship Id="rId10" Type="http://schemas.openxmlformats.org/officeDocument/2006/relationships/image" Target="../media/image22.emf"/><Relationship Id="rId4" Type="http://schemas.openxmlformats.org/officeDocument/2006/relationships/tags" Target="../tags/tag9.xml"/><Relationship Id="rId9" Type="http://schemas.openxmlformats.org/officeDocument/2006/relationships/oleObject" Target="../embeddings/oleObject1.bin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emf"/><Relationship Id="rId5" Type="http://schemas.openxmlformats.org/officeDocument/2006/relationships/tags" Target="../tags/tag17.xml"/><Relationship Id="rId10" Type="http://schemas.openxmlformats.org/officeDocument/2006/relationships/image" Target="../media/image25.emf"/><Relationship Id="rId4" Type="http://schemas.openxmlformats.org/officeDocument/2006/relationships/tags" Target="../tags/tag16.xml"/><Relationship Id="rId9" Type="http://schemas.openxmlformats.org/officeDocument/2006/relationships/oleObject" Target="../embeddings/oleObject2.bin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1E744232-535D-480C-9DBF-589A0F4786F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80789-884C-CE0A-59B9-A3F82EE5157A}"/>
              </a:ext>
            </a:extLst>
          </p:cNvPr>
          <p:cNvSpPr txBox="1"/>
          <p:nvPr userDrawn="1"/>
        </p:nvSpPr>
        <p:spPr>
          <a:xfrm>
            <a:off x="1562582" y="416689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0F9EE6AF-6459-4B3A-9F6A-421E592890B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8FF671-5B3B-BC5F-C700-03D9DAB6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6B5CA34-3B94-20B4-2153-2564C1E5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FDF47CE-6B67-8C9A-ACD9-F8B53A15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B8D615-5787-718C-A0F8-3B660DEB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EDA61-DA92-6A45-5ADF-F43257697F5B}"/>
              </a:ext>
            </a:extLst>
          </p:cNvPr>
          <p:cNvSpPr txBox="1"/>
          <p:nvPr userDrawn="1"/>
        </p:nvSpPr>
        <p:spPr>
          <a:xfrm>
            <a:off x="1649896" y="36774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520D5-5FFC-3C37-C771-DB807A2A41CC}"/>
              </a:ext>
            </a:extLst>
          </p:cNvPr>
          <p:cNvSpPr txBox="1"/>
          <p:nvPr userDrawn="1"/>
        </p:nvSpPr>
        <p:spPr>
          <a:xfrm>
            <a:off x="1341783" y="417443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D48CE032-408F-48DC-98F2-2A1E5216F4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742E-FB17-26C7-1A6C-65A4FBE16CC7}"/>
              </a:ext>
            </a:extLst>
          </p:cNvPr>
          <p:cNvSpPr txBox="1"/>
          <p:nvPr userDrawn="1"/>
        </p:nvSpPr>
        <p:spPr>
          <a:xfrm>
            <a:off x="1747777" y="347241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 not remove" hidden="1">
            <a:extLst>
              <a:ext uri="{FF2B5EF4-FFF2-40B4-BE49-F238E27FC236}">
                <a16:creationId xmlns:a16="http://schemas.microsoft.com/office/drawing/2014/main" id="{0FFC0B7D-0F66-4A86-A093-5550C655BF0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 not remove" hidden="1">
            <a:extLst>
              <a:ext uri="{FF2B5EF4-FFF2-40B4-BE49-F238E27FC236}">
                <a16:creationId xmlns:a16="http://schemas.microsoft.com/office/drawing/2014/main" id="{3E05C803-69B8-4D3C-AC7A-A69DB532EE7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4/24/23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4/24/23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4/24/23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4/24/23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480131"/>
          </a:xfrm>
        </p:spPr>
        <p:txBody>
          <a:bodyPr/>
          <a:lstStyle>
            <a:lvl1pPr>
              <a:defRPr sz="2800" b="1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717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8"/>
            <a:ext cx="10363200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4801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NER_TRAI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91" y="746100"/>
            <a:ext cx="11262360" cy="535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BDCF0-0860-5B44-BAD8-F7882326395A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41151-DCC5-054A-96C2-2C89DE6B3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600" y="6275882"/>
            <a:ext cx="591151" cy="353418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D562CF4-CDDF-C34D-A3AB-1A168878ACA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lang="en-US" dirty="0">
                <a:latin typeface="Amazon Ember Display" panose="020F0603020204020204" pitchFamily="34" charset="0"/>
              </a:rPr>
              <a:t>Cloud Economics | Partner training</a:t>
            </a:r>
          </a:p>
        </p:txBody>
      </p:sp>
    </p:spTree>
    <p:extLst>
      <p:ext uri="{BB962C8B-B14F-4D97-AF65-F5344CB8AC3E}">
        <p14:creationId xmlns:p14="http://schemas.microsoft.com/office/powerpoint/2010/main" val="135026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046480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2184400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2184400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1025BD-66EE-CB47-95FB-71C600437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1750" y="3724836"/>
            <a:ext cx="5334000" cy="2184400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E770ECF-1C09-6F4C-BA98-A9B2C775B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250" y="3724836"/>
            <a:ext cx="5334000" cy="2184400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25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60536"/>
            <a:ext cx="11082528" cy="443198"/>
          </a:xfrm>
        </p:spPr>
        <p:txBody>
          <a:bodyPr vert="horz" wrap="square" lIns="0" tIns="0" rIns="0" bIns="0" rtlCol="0" anchor="b" anchorCtr="0">
            <a:spAutoFit/>
          </a:bodyPr>
          <a:lstStyle>
            <a:lvl1pPr rtl="0">
              <a:def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72983"/>
            <a:ext cx="11082528" cy="3877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b="0" baseline="0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8"/>
            <a:ext cx="3843339" cy="110800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94A19D6-5E44-4C78-B711-79366AF6735E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0576720" y="6463519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algn="r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6" name="5. Source" hidden="1">
            <a:extLst>
              <a:ext uri="{FF2B5EF4-FFF2-40B4-BE49-F238E27FC236}">
                <a16:creationId xmlns:a16="http://schemas.microsoft.com/office/drawing/2014/main" id="{C29566D6-25E8-4D04-86A1-0A4ED442EA99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6" y="6463465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Source: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3951A-8F4F-4D78-BF43-739173A3787B}"/>
              </a:ext>
            </a:extLst>
          </p:cNvPr>
          <p:cNvSpPr txBox="1"/>
          <p:nvPr userDrawn="1"/>
        </p:nvSpPr>
        <p:spPr>
          <a:xfrm>
            <a:off x="554737" y="6667580"/>
            <a:ext cx="2859757" cy="10772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400135-B94B-4A97-8108-730F548370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8997" y="6356057"/>
            <a:ext cx="590993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2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C35E08-DCC3-48EC-A421-22DBCF0FAA3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255982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2705727"/>
            <a:ext cx="7674864" cy="1446550"/>
          </a:xfrm>
        </p:spPr>
        <p:txBody>
          <a:bodyPr vert="horz" wrap="square" anchor="ctr">
            <a:spAutoFit/>
          </a:bodyPr>
          <a:lstStyle>
            <a:lvl1pPr rtl="0">
              <a:lnSpc>
                <a:spcPct val="100000"/>
              </a:lnSpc>
              <a:defRPr sz="4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8F89071A-FCD4-4931-B959-81108D770B1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8"/>
            <a:ext cx="3843339" cy="1108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2217470-5FFC-4834-92B8-3D65CE49402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0576720" y="6463519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algn="r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94BD621-7132-484B-A87B-858911878BD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6" y="6463465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Source: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A3199-BFF4-4360-912E-F4F494DF538C}"/>
              </a:ext>
            </a:extLst>
          </p:cNvPr>
          <p:cNvSpPr txBox="1"/>
          <p:nvPr userDrawn="1"/>
        </p:nvSpPr>
        <p:spPr>
          <a:xfrm>
            <a:off x="554737" y="6667580"/>
            <a:ext cx="2859757" cy="10772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A409CC-7E9A-4EFD-AF79-9BA2C67BCA9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8997" y="6356057"/>
            <a:ext cx="590993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3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nk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FB6A46-510E-2697-338D-BE1E68433B64}"/>
              </a:ext>
            </a:extLst>
          </p:cNvPr>
          <p:cNvSpPr txBox="1"/>
          <p:nvPr userDrawn="1"/>
        </p:nvSpPr>
        <p:spPr>
          <a:xfrm>
            <a:off x="495300" y="2794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88DD878-5408-C12A-D759-4C206D37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127EFEF-4E9A-9EDA-CEE1-042B205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E4B2064-FB9E-188B-077F-AA9DEBDE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3E92B7-B7B8-A5A0-2836-CBBCFA3E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B906AB-1775-145A-AE77-D45DC7F39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61" t="58845" b="3478"/>
          <a:stretch/>
        </p:blipFill>
        <p:spPr>
          <a:xfrm>
            <a:off x="-1280160" y="-720090"/>
            <a:ext cx="14752320" cy="82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9511"/>
            <a:ext cx="11652356" cy="899665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sz="36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875" y="1189179"/>
            <a:ext cx="11652356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31193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535531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2173608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CDD4-2E2C-B842-8B78-FF98056D3A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678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4/24/23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09D69-4A77-80EA-72C5-CBE665E3A999}"/>
              </a:ext>
            </a:extLst>
          </p:cNvPr>
          <p:cNvSpPr txBox="1"/>
          <p:nvPr userDrawn="1"/>
        </p:nvSpPr>
        <p:spPr>
          <a:xfrm>
            <a:off x="1423686" y="416689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MX" dirty="0" err="1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D5FF7498-417D-4745-9CAD-8718DE78FE52}" type="datetime1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tabLst/>
              <a:defRPr/>
            </a:pPr>
            <a:r>
              <a:rPr lang="en-US" dirty="0">
                <a:latin typeface="Amazon Ember Display" panose="020F0603020204020204" pitchFamily="34" charset="0"/>
              </a:rPr>
              <a:t>Cloud Economics partner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latin typeface="Amazon Ember Display" panose="020F0603020204020204" pitchFamily="34" charset="0"/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781" r:id="rId11"/>
    <p:sldLayoutId id="2147483662" r:id="rId12"/>
    <p:sldLayoutId id="2147483663" r:id="rId13"/>
    <p:sldLayoutId id="2147483655" r:id="rId14"/>
    <p:sldLayoutId id="2147483650" r:id="rId15"/>
    <p:sldLayoutId id="2147483664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  <p:sldLayoutId id="2147483769" r:id="rId58"/>
    <p:sldLayoutId id="2147483770" r:id="rId59"/>
    <p:sldLayoutId id="2147483782" r:id="rId60"/>
    <p:sldLayoutId id="2147483772" r:id="rId61"/>
    <p:sldLayoutId id="2147483774" r:id="rId62"/>
    <p:sldLayoutId id="2147483775" r:id="rId63"/>
    <p:sldLayoutId id="2147483780" r:id="rId64"/>
    <p:sldLayoutId id="2147483783" r:id="rId65"/>
    <p:sldLayoutId id="2147483784" r:id="rId66"/>
    <p:sldLayoutId id="2147483785" r:id="rId6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8B6ED-D722-1044-A27F-C607165BB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6460999" cy="757130"/>
          </a:xfrm>
        </p:spPr>
        <p:txBody>
          <a:bodyPr/>
          <a:lstStyle/>
          <a:p>
            <a:r>
              <a:rPr lang="en-MX" dirty="0"/>
              <a:t>Cloud Economics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DF5293-3AC2-40AF-C2CE-237715433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PARTNER TRAINING PROGRAM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951B1-FEFE-53DF-D2FA-A1529F8CC4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7" y="4349712"/>
            <a:ext cx="5779479" cy="369332"/>
          </a:xfrm>
        </p:spPr>
        <p:txBody>
          <a:bodyPr/>
          <a:lstStyle/>
          <a:p>
            <a:r>
              <a:rPr lang="es-ES" dirty="0"/>
              <a:t>Juan Carlos Galván Marín</a:t>
            </a:r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27315B-A35E-C804-DB94-884C8411B6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5962652" cy="535531"/>
          </a:xfrm>
        </p:spPr>
        <p:txBody>
          <a:bodyPr/>
          <a:lstStyle/>
          <a:p>
            <a:r>
              <a:rPr lang="en-MX" dirty="0"/>
              <a:t>Cloud Economics </a:t>
            </a:r>
            <a:r>
              <a:rPr lang="en-US" dirty="0"/>
              <a:t>BUSINESS DEVELOPMENT MANAGER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9881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EAAF44-5C26-A6A7-11FE-F27511E6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4327"/>
            <a:ext cx="10972800" cy="535531"/>
          </a:xfrm>
        </p:spPr>
        <p:txBody>
          <a:bodyPr/>
          <a:lstStyle/>
          <a:p>
            <a:r>
              <a:rPr lang="en-MX" dirty="0"/>
              <a:t>Champion </a:t>
            </a:r>
            <a:r>
              <a:rPr lang="en-US" dirty="0"/>
              <a:t>S</a:t>
            </a:r>
            <a:r>
              <a:rPr lang="en-MX" dirty="0"/>
              <a:t>uggested Job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0F231-1585-71BF-3256-3E558C063EF8}"/>
              </a:ext>
            </a:extLst>
          </p:cNvPr>
          <p:cNvSpPr txBox="1"/>
          <p:nvPr/>
        </p:nvSpPr>
        <p:spPr>
          <a:xfrm>
            <a:off x="1121470" y="1175554"/>
            <a:ext cx="2396490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Key job responsibilities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4309C-55E1-EED4-6FE1-543A35432864}"/>
              </a:ext>
            </a:extLst>
          </p:cNvPr>
          <p:cNvSpPr txBox="1"/>
          <p:nvPr/>
        </p:nvSpPr>
        <p:spPr>
          <a:xfrm>
            <a:off x="7549787" y="1142706"/>
            <a:ext cx="182421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Champion Profile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980A2-268C-E7A1-0BCE-49B83D3AE1CC}"/>
              </a:ext>
            </a:extLst>
          </p:cNvPr>
          <p:cNvSpPr txBox="1"/>
          <p:nvPr/>
        </p:nvSpPr>
        <p:spPr>
          <a:xfrm>
            <a:off x="609600" y="1544886"/>
            <a:ext cx="5086865" cy="504753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Own and drive strategy for Cloud Economics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 as a Champion to adopt AWS CE  practice to directly support top deals, articulating the economic value of cloud to customers.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Building a seamless end to end Customer journey through the various stages of the purchasing and cloud adoption cycle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 a template for deriving the cloud economics business value and turning that into a customer-facing presentation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Partner with the Sales Team team and AWS Team advisors to implement and mature templates and process.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 as a key source of market insights into how our customers view the economic benefit of AWS.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Prepare and present internal business reviews to senior management teams regarding progress and roadblocks on economic-related issues facing our customer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A3E84-E730-0061-0A13-9EF58C6C21BA}"/>
              </a:ext>
            </a:extLst>
          </p:cNvPr>
          <p:cNvSpPr txBox="1"/>
          <p:nvPr/>
        </p:nvSpPr>
        <p:spPr>
          <a:xfrm>
            <a:off x="6495537" y="1602981"/>
            <a:ext cx="5478162" cy="526297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Understanding of AWS product line, customer on-premise IT infrastructure, and experience in building business cases which quantify industry specific benefits highly desired.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Provable experience in engineering, management consulting or financial modeling &amp; business economic analysis experience.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Experience creating and presenting business cases to non-technical decision makers.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Understanding of AWS product line, customer on-premise IT infrastructure, and experience in building business cases which quantify industry specific benefits highly desired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Experience working with C-Suite executives.</a:t>
            </a:r>
          </a:p>
          <a:p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Strong business sense capable of understanding the complexities of IT environments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Ability to work effectively across internal and external organizations, including sales, marketing, business development and training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Experience leading data-driven analyses and influencing results</a:t>
            </a:r>
          </a:p>
          <a:p>
            <a:endParaRPr lang="en-US" sz="1400" dirty="0">
              <a:effectLst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50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25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D534359-BABD-4180-A592-DA833791C3AC}"/>
              </a:ext>
            </a:extLst>
          </p:cNvPr>
          <p:cNvSpPr txBox="1">
            <a:spLocks/>
          </p:cNvSpPr>
          <p:nvPr/>
        </p:nvSpPr>
        <p:spPr>
          <a:xfrm>
            <a:off x="457199" y="153248"/>
            <a:ext cx="11262360" cy="753435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defTabSz="609551"/>
            <a:endParaRPr lang="en-US" sz="3167" dirty="0">
              <a:solidFill>
                <a:srgbClr val="232F3E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9894EF-3389-4658-813F-B75FA5679BC1}"/>
              </a:ext>
            </a:extLst>
          </p:cNvPr>
          <p:cNvSpPr txBox="1">
            <a:spLocks/>
          </p:cNvSpPr>
          <p:nvPr/>
        </p:nvSpPr>
        <p:spPr>
          <a:xfrm>
            <a:off x="236953" y="483671"/>
            <a:ext cx="11262360" cy="551110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3167" dirty="0">
                <a:solidFill>
                  <a:schemeClr val="tx1"/>
                </a:solidFill>
              </a:rPr>
              <a:t>Cloud Economics team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8EDBFF-5CDF-4C8F-A666-1851EDB573A0}"/>
              </a:ext>
            </a:extLst>
          </p:cNvPr>
          <p:cNvGrpSpPr/>
          <p:nvPr/>
        </p:nvGrpSpPr>
        <p:grpSpPr>
          <a:xfrm>
            <a:off x="1523971" y="2204075"/>
            <a:ext cx="2935023" cy="3463790"/>
            <a:chOff x="7741009" y="1054348"/>
            <a:chExt cx="3522027" cy="4156548"/>
          </a:xfrm>
        </p:grpSpPr>
        <p:pic>
          <p:nvPicPr>
            <p:cNvPr id="20" name="Picture 2" descr="File:Mexico Brazil Locator.png - Wikipedia">
              <a:extLst>
                <a:ext uri="{FF2B5EF4-FFF2-40B4-BE49-F238E27FC236}">
                  <a16:creationId xmlns:a16="http://schemas.microsoft.com/office/drawing/2014/main" id="{CA123D29-F09D-45F0-A695-0DED7CAA3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20" b="97280" l="12632" r="34105">
                          <a14:foregroundMark x1="16070" y1="44000" x2="16070" y2="44000"/>
                          <a14:foregroundMark x1="19368" y1="43840" x2="19368" y2="43840"/>
                          <a14:foregroundMark x1="12912" y1="38400" x2="12912" y2="38400"/>
                          <a14:foregroundMark x1="12632" y1="35520" x2="12632" y2="35520"/>
                          <a14:foregroundMark x1="18596" y1="46880" x2="18596" y2="46880"/>
                          <a14:foregroundMark x1="18526" y1="47840" x2="18526" y2="47840"/>
                          <a14:foregroundMark x1="18877" y1="46400" x2="18877" y2="46400"/>
                          <a14:foregroundMark x1="19860" y1="47520" x2="19860" y2="47520"/>
                          <a14:foregroundMark x1="20140" y1="48960" x2="20140" y2="48960"/>
                          <a14:foregroundMark x1="21825" y1="52000" x2="21825" y2="52000"/>
                          <a14:foregroundMark x1="21404" y1="51840" x2="21404" y2="51840"/>
                          <a14:foregroundMark x1="26807" y1="95200" x2="26807" y2="95200"/>
                          <a14:foregroundMark x1="34105" y1="64000" x2="34105" y2="64000"/>
                          <a14:backgroundMark x1="18175" y1="35040" x2="18175" y2="35040"/>
                          <a14:backgroundMark x1="28140" y1="97120" x2="28140" y2="97120"/>
                          <a14:backgroundMark x1="27930" y1="97600" x2="27930" y2="97600"/>
                          <a14:backgroundMark x1="28491" y1="98080" x2="28491" y2="98080"/>
                          <a14:backgroundMark x1="27930" y1="97440" x2="27930" y2="97440"/>
                          <a14:backgroundMark x1="28070" y1="97280" x2="28070" y2="972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30210" r="63233"/>
            <a:stretch/>
          </p:blipFill>
          <p:spPr bwMode="auto">
            <a:xfrm>
              <a:off x="7741009" y="1054348"/>
              <a:ext cx="3518452" cy="4154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le:Mexico Brazil Locator.png - Wikipedia">
              <a:extLst>
                <a:ext uri="{FF2B5EF4-FFF2-40B4-BE49-F238E27FC236}">
                  <a16:creationId xmlns:a16="http://schemas.microsoft.com/office/drawing/2014/main" id="{05E5C30A-51DC-4A49-9597-4A7EB0468C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rgbClr val="00A0C8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20" b="97280" l="12632" r="34105">
                          <a14:foregroundMark x1="16070" y1="44000" x2="16070" y2="44000"/>
                          <a14:foregroundMark x1="19368" y1="43840" x2="19368" y2="43840"/>
                          <a14:foregroundMark x1="18596" y1="46880" x2="18596" y2="46880"/>
                          <a14:foregroundMark x1="18526" y1="47840" x2="18526" y2="47840"/>
                          <a14:foregroundMark x1="18877" y1="46400" x2="18877" y2="46400"/>
                          <a14:foregroundMark x1="19860" y1="47520" x2="19860" y2="47520"/>
                          <a14:foregroundMark x1="20140" y1="48960" x2="20140" y2="48960"/>
                          <a14:foregroundMark x1="21825" y1="52000" x2="21825" y2="52000"/>
                          <a14:foregroundMark x1="21404" y1="51840" x2="21404" y2="51840"/>
                          <a14:foregroundMark x1="26807" y1="95200" x2="26807" y2="95200"/>
                          <a14:backgroundMark x1="18175" y1="35040" x2="18175" y2="35040"/>
                          <a14:backgroundMark x1="28140" y1="97120" x2="28140" y2="97120"/>
                          <a14:backgroundMark x1="27930" y1="97600" x2="27930" y2="97600"/>
                          <a14:backgroundMark x1="28491" y1="98080" x2="28491" y2="98080"/>
                          <a14:backgroundMark x1="27930" y1="97440" x2="27930" y2="97440"/>
                          <a14:backgroundMark x1="28070" y1="97280" x2="28070" y2="97280"/>
                          <a14:backgroundMark x1="15509" y1="43840" x2="15509" y2="43840"/>
                          <a14:backgroundMark x1="15509" y1="41440" x2="15509" y2="41440"/>
                          <a14:backgroundMark x1="16140" y1="39200" x2="16140" y2="39200"/>
                          <a14:backgroundMark x1="16982" y1="45760" x2="16982" y2="45760"/>
                          <a14:backgroundMark x1="18737" y1="34240" x2="18737" y2="34240"/>
                          <a14:backgroundMark x1="19228" y1="44160" x2="19228" y2="44160"/>
                          <a14:backgroundMark x1="19088" y1="43360" x2="19088" y2="43360"/>
                          <a14:backgroundMark x1="16772" y1="45280" x2="16772" y2="45280"/>
                          <a14:backgroundMark x1="12842" y1="38720" x2="12842" y2="38720"/>
                          <a14:backgroundMark x1="12842" y1="37600" x2="12842" y2="37600"/>
                          <a14:backgroundMark x1="12561" y1="36480" x2="12561" y2="36480"/>
                          <a14:backgroundMark x1="12842" y1="34880" x2="12842" y2="34880"/>
                          <a14:backgroundMark x1="12491" y1="35520" x2="12491" y2="35520"/>
                          <a14:backgroundMark x1="12912" y1="38880" x2="12912" y2="38880"/>
                          <a14:backgroundMark x1="12772" y1="38560" x2="12772" y2="38560"/>
                          <a14:backgroundMark x1="12912" y1="38720" x2="12912" y2="38720"/>
                          <a14:backgroundMark x1="12772" y1="38720" x2="12772" y2="38720"/>
                          <a14:backgroundMark x1="12842" y1="38400" x2="12842" y2="38400"/>
                          <a14:backgroundMark x1="16070" y1="44320" x2="16070" y2="44320"/>
                          <a14:backgroundMark x1="16070" y1="43840" x2="16070" y2="43840"/>
                          <a14:backgroundMark x1="32281" y1="71360" x2="32281" y2="71360"/>
                          <a14:backgroundMark x1="28912" y1="62720" x2="28912" y2="62720"/>
                          <a14:backgroundMark x1="26947" y1="64320" x2="26947" y2="64320"/>
                          <a14:backgroundMark x1="26246" y1="62720" x2="26246" y2="62720"/>
                          <a14:backgroundMark x1="26667" y1="60960" x2="26667" y2="60960"/>
                          <a14:backgroundMark x1="26947" y1="60800" x2="26947" y2="60800"/>
                          <a14:backgroundMark x1="28000" y1="62240" x2="28000" y2="62240"/>
                          <a14:backgroundMark x1="29333" y1="66240" x2="29333" y2="66240"/>
                          <a14:backgroundMark x1="29825" y1="70080" x2="29825" y2="70080"/>
                          <a14:backgroundMark x1="30456" y1="64480" x2="30456" y2="64480"/>
                          <a14:backgroundMark x1="31368" y1="63840" x2="31368" y2="63840"/>
                          <a14:backgroundMark x1="32491" y1="64320" x2="32491" y2="64320"/>
                          <a14:backgroundMark x1="31789" y1="72640" x2="31789" y2="72640"/>
                          <a14:backgroundMark x1="31649" y1="68640" x2="31649" y2="68640"/>
                          <a14:backgroundMark x1="31439" y1="68000" x2="31439" y2="68000"/>
                          <a14:backgroundMark x1="30596" y1="67840" x2="30596" y2="67840"/>
                          <a14:backgroundMark x1="28351" y1="67680" x2="28351" y2="67680"/>
                          <a14:backgroundMark x1="27860" y1="66400" x2="27860" y2="66400"/>
                          <a14:backgroundMark x1="26596" y1="65280" x2="26596" y2="65280"/>
                          <a14:backgroundMark x1="26105" y1="63520" x2="26105" y2="63520"/>
                          <a14:backgroundMark x1="25825" y1="63200" x2="25825" y2="63200"/>
                          <a14:backgroundMark x1="25825" y1="60320" x2="25825" y2="60320"/>
                          <a14:backgroundMark x1="25404" y1="59520" x2="25404" y2="59520"/>
                          <a14:backgroundMark x1="25754" y1="58880" x2="25754" y2="58880"/>
                          <a14:backgroundMark x1="26596" y1="58240" x2="26596" y2="58240"/>
                          <a14:backgroundMark x1="27018" y1="58560" x2="27228" y2="59200"/>
                          <a14:backgroundMark x1="27579" y1="59520" x2="27579" y2="59520"/>
                          <a14:backgroundMark x1="28421" y1="60000" x2="28421" y2="60000"/>
                          <a14:backgroundMark x1="29825" y1="61760" x2="29825" y2="61760"/>
                          <a14:backgroundMark x1="25965" y1="61120" x2="30456" y2="69280"/>
                          <a14:backgroundMark x1="32421" y1="63840" x2="30035" y2="72960"/>
                          <a14:backgroundMark x1="24702" y1="62720" x2="24772" y2="63840"/>
                          <a14:backgroundMark x1="24772" y1="64000" x2="24772" y2="64000"/>
                          <a14:backgroundMark x1="24772" y1="63360" x2="28421" y2="60000"/>
                          <a14:backgroundMark x1="28421" y1="60000" x2="31930" y2="62880"/>
                          <a14:backgroundMark x1="31930" y1="62880" x2="31579" y2="72160"/>
                          <a14:backgroundMark x1="31579" y1="72160" x2="24772" y2="63520"/>
                          <a14:backgroundMark x1="24912" y1="64160" x2="24912" y2="64160"/>
                          <a14:backgroundMark x1="23789" y1="64160" x2="23789" y2="64160"/>
                          <a14:backgroundMark x1="24912" y1="61920" x2="24912" y2="61920"/>
                          <a14:backgroundMark x1="27228" y1="59040" x2="27228" y2="59040"/>
                          <a14:backgroundMark x1="26877" y1="58240" x2="26877" y2="58240"/>
                          <a14:backgroundMark x1="27860" y1="59040" x2="27860" y2="59040"/>
                          <a14:backgroundMark x1="28702" y1="58720" x2="28702" y2="58720"/>
                          <a14:backgroundMark x1="28702" y1="58720" x2="28702" y2="58720"/>
                          <a14:backgroundMark x1="32421" y1="62720" x2="32421" y2="62720"/>
                          <a14:backgroundMark x1="32421" y1="62720" x2="32421" y2="62720"/>
                          <a14:backgroundMark x1="33193" y1="64320" x2="33193" y2="64320"/>
                          <a14:backgroundMark x1="33193" y1="64320" x2="33193" y2="64320"/>
                          <a14:backgroundMark x1="33193" y1="64320" x2="33193" y2="64320"/>
                          <a14:backgroundMark x1="33193" y1="64320" x2="33193" y2="64320"/>
                          <a14:backgroundMark x1="33193" y1="64320" x2="33193" y2="64320"/>
                          <a14:backgroundMark x1="32842" y1="62720" x2="32842" y2="62720"/>
                          <a14:backgroundMark x1="32561" y1="62400" x2="32351" y2="71200"/>
                          <a14:backgroundMark x1="32351" y1="71200" x2="30737" y2="75840"/>
                          <a14:backgroundMark x1="28772" y1="71040" x2="30596" y2="79840"/>
                          <a14:backgroundMark x1="34175" y1="64480" x2="34175" y2="64480"/>
                          <a14:backgroundMark x1="33965" y1="64160" x2="33965" y2="64960"/>
                          <a14:backgroundMark x1="34175" y1="63360" x2="34175" y2="64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30210" r="63233"/>
            <a:stretch/>
          </p:blipFill>
          <p:spPr bwMode="auto">
            <a:xfrm>
              <a:off x="7744584" y="1056205"/>
              <a:ext cx="3518452" cy="4154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877F57B-203E-414A-A32A-AEB37D8B57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5" t="21698" r="88797" b="29246"/>
          <a:stretch/>
        </p:blipFill>
        <p:spPr>
          <a:xfrm>
            <a:off x="3756774" y="1129021"/>
            <a:ext cx="524079" cy="12281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5CC3FE-BA41-4816-893C-C716150BAC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5" t="32856" r="88676" b="17313"/>
          <a:stretch/>
        </p:blipFill>
        <p:spPr>
          <a:xfrm>
            <a:off x="362087" y="1606378"/>
            <a:ext cx="649719" cy="15153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20BA3B-0B8D-4718-A257-E661006EE3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5" t="32767" r="88538" b="16918"/>
          <a:stretch/>
        </p:blipFill>
        <p:spPr>
          <a:xfrm>
            <a:off x="4972591" y="3303963"/>
            <a:ext cx="588737" cy="13552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D51A14-78CD-4D1B-8B6B-B81748F769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15" t="44769" r="88686" b="5597"/>
          <a:stretch/>
        </p:blipFill>
        <p:spPr>
          <a:xfrm>
            <a:off x="1718473" y="4098641"/>
            <a:ext cx="582795" cy="13561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93ED4F-8EC3-4C2C-B28A-8EBB059578CC}"/>
              </a:ext>
            </a:extLst>
          </p:cNvPr>
          <p:cNvSpPr txBox="1"/>
          <p:nvPr/>
        </p:nvSpPr>
        <p:spPr>
          <a:xfrm>
            <a:off x="362087" y="3129621"/>
            <a:ext cx="619774" cy="348685"/>
          </a:xfrm>
          <a:prstGeom prst="rect">
            <a:avLst/>
          </a:prstGeom>
          <a:solidFill>
            <a:srgbClr val="22B14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8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 MEX</a:t>
            </a:r>
          </a:p>
          <a:p>
            <a:pPr algn="ctr" defTabSz="761970">
              <a:defRPr/>
            </a:pPr>
            <a:r>
              <a:rPr lang="es-419" sz="8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</a:t>
            </a:r>
            <a:r>
              <a:rPr lang="en-US" sz="8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NT - GF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8B7DFF-F921-4D4D-B675-B627E1B9B4ED}"/>
              </a:ext>
            </a:extLst>
          </p:cNvPr>
          <p:cNvSpPr txBox="1"/>
          <p:nvPr/>
        </p:nvSpPr>
        <p:spPr>
          <a:xfrm>
            <a:off x="1705434" y="5454753"/>
            <a:ext cx="582795" cy="297646"/>
          </a:xfrm>
          <a:prstGeom prst="rect">
            <a:avLst/>
          </a:prstGeom>
          <a:solidFill>
            <a:srgbClr val="64A5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 MCO</a:t>
            </a:r>
          </a:p>
          <a:p>
            <a:pPr algn="ctr" defTabSz="761970">
              <a:defRPr/>
            </a:pPr>
            <a:r>
              <a:rPr lang="es-419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</a:t>
            </a: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NT - GF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CAFEC-6DBC-44B8-BE23-F0F7031BD9D0}"/>
              </a:ext>
            </a:extLst>
          </p:cNvPr>
          <p:cNvSpPr txBox="1"/>
          <p:nvPr/>
        </p:nvSpPr>
        <p:spPr>
          <a:xfrm>
            <a:off x="4978840" y="4651386"/>
            <a:ext cx="548640" cy="297646"/>
          </a:xfrm>
          <a:prstGeom prst="rect">
            <a:avLst/>
          </a:prstGeom>
          <a:solidFill>
            <a:srgbClr val="FF7E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 BRA</a:t>
            </a:r>
          </a:p>
          <a:p>
            <a:pPr algn="ctr" defTabSz="761970">
              <a:defRPr/>
            </a:pPr>
            <a:r>
              <a:rPr lang="es-419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</a:t>
            </a: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NT - GF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0DD784-649D-465D-BE08-A9BB6E38B931}"/>
              </a:ext>
            </a:extLst>
          </p:cNvPr>
          <p:cNvSpPr txBox="1"/>
          <p:nvPr/>
        </p:nvSpPr>
        <p:spPr>
          <a:xfrm>
            <a:off x="3744048" y="2357184"/>
            <a:ext cx="548640" cy="40030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761970">
              <a:defRPr/>
            </a:pP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LatAm Manager</a:t>
            </a:r>
          </a:p>
          <a:p>
            <a:pPr algn="ctr" defTabSz="761970">
              <a:defRPr/>
            </a:pPr>
            <a:r>
              <a:rPr lang="en-US" sz="667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ENT - GF</a:t>
            </a:r>
          </a:p>
        </p:txBody>
      </p:sp>
      <p:pic>
        <p:nvPicPr>
          <p:cNvPr id="39" name="Picture 4" descr="File:Flag of Mexico.png - Wikimedia Commons">
            <a:extLst>
              <a:ext uri="{FF2B5EF4-FFF2-40B4-BE49-F238E27FC236}">
                <a16:creationId xmlns:a16="http://schemas.microsoft.com/office/drawing/2014/main" id="{6817A263-DEAF-403B-9DF1-E958D9C5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23" y="3486218"/>
            <a:ext cx="425145" cy="2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File:Flag of Brazil.svg">
            <a:extLst>
              <a:ext uri="{FF2B5EF4-FFF2-40B4-BE49-F238E27FC236}">
                <a16:creationId xmlns:a16="http://schemas.microsoft.com/office/drawing/2014/main" id="{B9AB4131-2F84-4092-8A0B-CAE93730C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2797" y="4933514"/>
            <a:ext cx="396174" cy="25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esultado de imagen para bandera colombia">
            <a:extLst>
              <a:ext uri="{FF2B5EF4-FFF2-40B4-BE49-F238E27FC236}">
                <a16:creationId xmlns:a16="http://schemas.microsoft.com/office/drawing/2014/main" id="{A29FC31C-9B93-479C-A0A7-1F21BFAC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79" y="2760667"/>
            <a:ext cx="361347" cy="2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Resultado de imagen para bandera colombia">
            <a:extLst>
              <a:ext uri="{FF2B5EF4-FFF2-40B4-BE49-F238E27FC236}">
                <a16:creationId xmlns:a16="http://schemas.microsoft.com/office/drawing/2014/main" id="{61270A7B-6A3F-4D84-AC93-A34CB499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28" y="5752114"/>
            <a:ext cx="300517" cy="19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77DB147-6FDF-4DC5-AA29-F91BCFC6E0F7}"/>
              </a:ext>
            </a:extLst>
          </p:cNvPr>
          <p:cNvSpPr txBox="1"/>
          <p:nvPr/>
        </p:nvSpPr>
        <p:spPr>
          <a:xfrm>
            <a:off x="6793200" y="1293824"/>
            <a:ext cx="5167038" cy="4710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 of the Enterprise GTM Team - Latam</a:t>
            </a: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80985" indent="-380985">
              <a:buFontTx/>
              <a:buChar char="-"/>
            </a:pPr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166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CE Global structure:</a:t>
            </a:r>
          </a:p>
          <a:p>
            <a:pPr marL="195784" indent="-195784">
              <a:buFontTx/>
              <a:buChar char="-"/>
            </a:pPr>
            <a: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50+ resources NAMER (BV/CFM, Tooling and Benchmarking)</a:t>
            </a:r>
          </a:p>
          <a:p>
            <a:pPr marL="195784" indent="-195784">
              <a:buFontTx/>
              <a:buChar char="-"/>
            </a:pPr>
            <a: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20+ EMEA </a:t>
            </a:r>
          </a:p>
          <a:p>
            <a:pPr marL="195784" indent="-195784">
              <a:buFontTx/>
              <a:buChar char="-"/>
            </a:pPr>
            <a: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10+ APJ </a:t>
            </a:r>
            <a:br>
              <a:rPr lang="pt-BR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lang="en-US" sz="1667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E9EDDD-A18A-45E1-8EE4-3C3B01D943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041" t="15856" r="4454" b="5776"/>
          <a:stretch/>
        </p:blipFill>
        <p:spPr>
          <a:xfrm>
            <a:off x="6913577" y="1794923"/>
            <a:ext cx="4416255" cy="230371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53CBF9A-9725-4D99-C412-F46F44B408E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11806" y="2364043"/>
            <a:ext cx="706667" cy="23952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B6204-2FBF-7FC6-9637-1DD0C57352FD}"/>
              </a:ext>
            </a:extLst>
          </p:cNvPr>
          <p:cNvCxnSpPr>
            <a:cxnSpLocks/>
          </p:cNvCxnSpPr>
          <p:nvPr/>
        </p:nvCxnSpPr>
        <p:spPr>
          <a:xfrm flipV="1">
            <a:off x="2330116" y="4282927"/>
            <a:ext cx="659877" cy="468757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80CF97-395D-5C2C-E7A6-3096F3964DB7}"/>
              </a:ext>
            </a:extLst>
          </p:cNvPr>
          <p:cNvCxnSpPr>
            <a:cxnSpLocks/>
          </p:cNvCxnSpPr>
          <p:nvPr/>
        </p:nvCxnSpPr>
        <p:spPr>
          <a:xfrm>
            <a:off x="4099147" y="3857038"/>
            <a:ext cx="813256" cy="15709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0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C5B7E12-A60C-3C17-3B6D-270B45A1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948767"/>
            <a:ext cx="10464800" cy="727655"/>
          </a:xfrm>
        </p:spPr>
        <p:txBody>
          <a:bodyPr/>
          <a:lstStyle/>
          <a:p>
            <a:r>
              <a:rPr lang="en-MX" dirty="0"/>
              <a:t>The Objective of this training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177A108-0717-8065-8CE6-3A1B57BAE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7059" y="2016306"/>
            <a:ext cx="5334000" cy="1468094"/>
          </a:xfrm>
        </p:spPr>
        <p:txBody>
          <a:bodyPr/>
          <a:lstStyle/>
          <a:p>
            <a:r>
              <a:rPr lang="en-MX" sz="2400" dirty="0"/>
              <a:t>Cloud Economics</a:t>
            </a:r>
          </a:p>
          <a:p>
            <a:pPr lvl="1"/>
            <a:r>
              <a:rPr lang="en-MX" sz="1400" dirty="0">
                <a:solidFill>
                  <a:schemeClr val="accent1"/>
                </a:solidFill>
              </a:rPr>
              <a:t>What is it? </a:t>
            </a:r>
          </a:p>
          <a:p>
            <a:pPr lvl="1"/>
            <a:r>
              <a:rPr lang="en-MX" sz="1400" dirty="0">
                <a:solidFill>
                  <a:schemeClr val="accent1"/>
                </a:solidFill>
              </a:rPr>
              <a:t>What is business value?</a:t>
            </a:r>
          </a:p>
          <a:p>
            <a:pPr lvl="1"/>
            <a:r>
              <a:rPr lang="en-MX" sz="1400" dirty="0">
                <a:solidFill>
                  <a:schemeClr val="accent1"/>
                </a:solidFill>
              </a:rPr>
              <a:t>What is Cloud Financial Management?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B20F850-DD8D-EC69-9524-9CA011DB1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65619" y="2488740"/>
            <a:ext cx="5334000" cy="424732"/>
          </a:xfrm>
        </p:spPr>
        <p:txBody>
          <a:bodyPr/>
          <a:lstStyle/>
          <a:p>
            <a:r>
              <a:rPr lang="en-MX" sz="2000" dirty="0"/>
              <a:t>What value can we </a:t>
            </a:r>
            <a:r>
              <a:rPr lang="en-MX" sz="2400" dirty="0"/>
              <a:t>povide</a:t>
            </a:r>
            <a:r>
              <a:rPr lang="en-MX" sz="2000" dirty="0"/>
              <a:t>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F3CDAB1-514A-B3CA-B5A6-7CE5385CC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2689" y="3788541"/>
            <a:ext cx="5334000" cy="424732"/>
          </a:xfrm>
        </p:spPr>
        <p:txBody>
          <a:bodyPr/>
          <a:lstStyle/>
          <a:p>
            <a:r>
              <a:rPr lang="en-MX" sz="2400" dirty="0"/>
              <a:t>How to improve my business?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1EBD90F-A598-4D0B-B0B3-F8C8B60D3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199" y="4882036"/>
            <a:ext cx="5334000" cy="369332"/>
          </a:xfrm>
        </p:spPr>
        <p:txBody>
          <a:bodyPr/>
          <a:lstStyle/>
          <a:p>
            <a:r>
              <a:rPr lang="en-MX" sz="2000" dirty="0"/>
              <a:t>How to improve my win rate?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0A450A9-FEE3-58F2-98BE-E60F1F0E6525}"/>
              </a:ext>
            </a:extLst>
          </p:cNvPr>
          <p:cNvSpPr txBox="1">
            <a:spLocks/>
          </p:cNvSpPr>
          <p:nvPr/>
        </p:nvSpPr>
        <p:spPr>
          <a:xfrm>
            <a:off x="480059" y="3788542"/>
            <a:ext cx="5334000" cy="4247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583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X" sz="2000" dirty="0"/>
              <a:t>How to become a truster </a:t>
            </a:r>
            <a:r>
              <a:rPr lang="en-MX" sz="2400" dirty="0"/>
              <a:t>advisor</a:t>
            </a:r>
            <a:r>
              <a:rPr lang="en-MX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50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94219CC6-DAB4-45CF-A348-610642E18A7B}"/>
              </a:ext>
            </a:extLst>
          </p:cNvPr>
          <p:cNvSpPr/>
          <p:nvPr/>
        </p:nvSpPr>
        <p:spPr bwMode="auto">
          <a:xfrm>
            <a:off x="5514204" y="2369691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0C8F5-662D-4601-926B-D809B9496B6D}"/>
              </a:ext>
            </a:extLst>
          </p:cNvPr>
          <p:cNvSpPr/>
          <p:nvPr/>
        </p:nvSpPr>
        <p:spPr bwMode="auto">
          <a:xfrm>
            <a:off x="939348" y="2389636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530DF-FFA1-4070-93B5-39FB5683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611717"/>
            <a:ext cx="11652356" cy="899665"/>
          </a:xfrm>
        </p:spPr>
        <p:txBody>
          <a:bodyPr/>
          <a:lstStyle/>
          <a:p>
            <a:r>
              <a:rPr lang="de-DE" sz="3200" dirty="0"/>
              <a:t>What is in the scope?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CD5018-9582-484A-A3F5-7B059F1EB1C1}"/>
              </a:ext>
            </a:extLst>
          </p:cNvPr>
          <p:cNvSpPr txBox="1">
            <a:spLocks/>
          </p:cNvSpPr>
          <p:nvPr/>
        </p:nvSpPr>
        <p:spPr>
          <a:xfrm>
            <a:off x="269769" y="1478997"/>
            <a:ext cx="11474212" cy="54476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Mixture of on demand videos, </a:t>
            </a:r>
            <a:r>
              <a:rPr lang="en-US" sz="1800" dirty="0">
                <a:solidFill>
                  <a:schemeClr val="accent1"/>
                </a:solidFill>
              </a:rPr>
              <a:t>AWS</a:t>
            </a:r>
            <a:r>
              <a:rPr lang="en-US" sz="1800" dirty="0"/>
              <a:t> consulting guidance &amp; hands-on sessions to help you: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AD98DF-A2CC-45A5-A5A1-E2882E515FB6}"/>
              </a:ext>
            </a:extLst>
          </p:cNvPr>
          <p:cNvSpPr txBox="1">
            <a:spLocks/>
          </p:cNvSpPr>
          <p:nvPr/>
        </p:nvSpPr>
        <p:spPr>
          <a:xfrm>
            <a:off x="2687136" y="4005190"/>
            <a:ext cx="2268000" cy="17912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Leverage</a:t>
            </a:r>
            <a:r>
              <a:rPr lang="en-US" sz="1800" dirty="0"/>
              <a:t> free AWS templates and tools for data collection, mapping and pricing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320495-59C7-4BE2-AD42-9321889BFFBF}"/>
              </a:ext>
            </a:extLst>
          </p:cNvPr>
          <p:cNvSpPr/>
          <p:nvPr/>
        </p:nvSpPr>
        <p:spPr bwMode="auto">
          <a:xfrm>
            <a:off x="3226776" y="2389636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500625-07FA-498B-B7C6-142E42592834}"/>
              </a:ext>
            </a:extLst>
          </p:cNvPr>
          <p:cNvSpPr txBox="1">
            <a:spLocks/>
          </p:cNvSpPr>
          <p:nvPr/>
        </p:nvSpPr>
        <p:spPr>
          <a:xfrm>
            <a:off x="399708" y="4005190"/>
            <a:ext cx="2268000" cy="15419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dirty="0"/>
              <a:t>Why </a:t>
            </a:r>
            <a:r>
              <a:rPr lang="en-US" sz="1800" dirty="0">
                <a:solidFill>
                  <a:schemeClr val="accent1"/>
                </a:solidFill>
              </a:rPr>
              <a:t>Cloud Economics </a:t>
            </a:r>
            <a:r>
              <a:rPr lang="en-US" sz="1800" dirty="0"/>
              <a:t>will help you to accelerate your business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5CFF6A1-6DD1-409F-9BA8-52F30A75E05E}"/>
              </a:ext>
            </a:extLst>
          </p:cNvPr>
          <p:cNvSpPr txBox="1">
            <a:spLocks/>
          </p:cNvSpPr>
          <p:nvPr/>
        </p:nvSpPr>
        <p:spPr>
          <a:xfrm>
            <a:off x="7276517" y="4005190"/>
            <a:ext cx="2268000" cy="17912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Tackle  </a:t>
            </a:r>
            <a:r>
              <a:rPr lang="en-US" sz="1800" dirty="0"/>
              <a:t>CXOs challenge &amp; most important financial metrics to decision making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D0B1EB2-3EEE-463D-9A84-D852AE20215C}"/>
              </a:ext>
            </a:extLst>
          </p:cNvPr>
          <p:cNvSpPr txBox="1">
            <a:spLocks/>
          </p:cNvSpPr>
          <p:nvPr/>
        </p:nvSpPr>
        <p:spPr>
          <a:xfrm>
            <a:off x="9553575" y="4005190"/>
            <a:ext cx="2268000" cy="17912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Gain </a:t>
            </a:r>
            <a:r>
              <a:rPr lang="en-US" sz="1800" dirty="0"/>
              <a:t>hands on experience in calculating optimized migration Business Cases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17F14-18EA-4716-A727-CB5F3D5B5FCD}"/>
              </a:ext>
            </a:extLst>
          </p:cNvPr>
          <p:cNvSpPr/>
          <p:nvPr/>
        </p:nvSpPr>
        <p:spPr bwMode="auto">
          <a:xfrm>
            <a:off x="10089061" y="2389636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37506E5-F3D4-4377-BDC0-883266323BD6}"/>
              </a:ext>
            </a:extLst>
          </p:cNvPr>
          <p:cNvSpPr txBox="1">
            <a:spLocks/>
          </p:cNvSpPr>
          <p:nvPr/>
        </p:nvSpPr>
        <p:spPr>
          <a:xfrm>
            <a:off x="4987444" y="4005190"/>
            <a:ext cx="2268000" cy="1541961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Get </a:t>
            </a:r>
            <a:r>
              <a:rPr lang="en-US" sz="1800" dirty="0"/>
              <a:t>access to  consulting content to improve your business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CF85C3-B81D-4EC0-BE52-DFA7752F966A}"/>
              </a:ext>
            </a:extLst>
          </p:cNvPr>
          <p:cNvSpPr/>
          <p:nvPr/>
        </p:nvSpPr>
        <p:spPr bwMode="auto">
          <a:xfrm>
            <a:off x="7801632" y="2389636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232FEDA-0472-4150-AEB5-FCA224587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78" y="2443844"/>
            <a:ext cx="1005487" cy="100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F16CCD-FFCA-4F09-BA2E-77D6E63C3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6" y="2471408"/>
            <a:ext cx="1005487" cy="100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BAA223-8AC3-4FCC-85B0-F637D47952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36" y="2472419"/>
            <a:ext cx="1008000" cy="100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E1BBB4-6489-46AB-97FF-A6A308CE50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65" y="2472419"/>
            <a:ext cx="1005487" cy="100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1E57B9C-AA3C-4F0D-8E24-EED46D53F1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7" y="2443844"/>
            <a:ext cx="1008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4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15" grpId="0"/>
      <p:bldP spid="31" grpId="0" animBg="1"/>
      <p:bldP spid="20" grpId="0"/>
      <p:bldP spid="21" grpId="0"/>
      <p:bldP spid="22" grpId="0"/>
      <p:bldP spid="36" grpId="0" animBg="1"/>
      <p:bldP spid="38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94219CC6-DAB4-45CF-A348-610642E18A7B}"/>
              </a:ext>
            </a:extLst>
          </p:cNvPr>
          <p:cNvSpPr/>
          <p:nvPr/>
        </p:nvSpPr>
        <p:spPr bwMode="auto">
          <a:xfrm>
            <a:off x="6864977" y="2411177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0C8F5-662D-4601-926B-D809B9496B6D}"/>
              </a:ext>
            </a:extLst>
          </p:cNvPr>
          <p:cNvSpPr/>
          <p:nvPr/>
        </p:nvSpPr>
        <p:spPr bwMode="auto">
          <a:xfrm>
            <a:off x="1055127" y="2411177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530DF-FFA1-4070-93B5-39FB5683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6" y="579332"/>
            <a:ext cx="11652356" cy="899665"/>
          </a:xfrm>
        </p:spPr>
        <p:txBody>
          <a:bodyPr/>
          <a:lstStyle/>
          <a:p>
            <a:r>
              <a:rPr lang="de-DE" sz="3200" dirty="0"/>
              <a:t>What is in for you?</a:t>
            </a: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CD5018-9582-484A-A3F5-7B059F1EB1C1}"/>
              </a:ext>
            </a:extLst>
          </p:cNvPr>
          <p:cNvSpPr txBox="1">
            <a:spLocks/>
          </p:cNvSpPr>
          <p:nvPr/>
        </p:nvSpPr>
        <p:spPr>
          <a:xfrm>
            <a:off x="269768" y="1478997"/>
            <a:ext cx="11922232" cy="544765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/>
              <a:t>Tools and best practices for calculating Business Cases and leveraging AWS investment programs to: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0A19C16-3AD2-4BED-83FD-1E7B5359F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7" y="2501537"/>
            <a:ext cx="1008000" cy="1008000"/>
          </a:xfrm>
          <a:prstGeom prst="rect">
            <a:avLst/>
          </a:prstGeom>
        </p:spPr>
      </p:pic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7F5A8CCF-B54C-4E03-84DE-3DC62E341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94" y="2501537"/>
            <a:ext cx="1005486" cy="1008000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AD98DF-A2CC-45A5-A5A1-E2882E515FB6}"/>
              </a:ext>
            </a:extLst>
          </p:cNvPr>
          <p:cNvSpPr txBox="1">
            <a:spLocks/>
          </p:cNvSpPr>
          <p:nvPr/>
        </p:nvSpPr>
        <p:spPr>
          <a:xfrm>
            <a:off x="3174694" y="4005190"/>
            <a:ext cx="2759436" cy="10433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Increase </a:t>
            </a:r>
            <a:r>
              <a:rPr lang="en-US" sz="1800" dirty="0"/>
              <a:t>Business Case accuracy and comprehensiveness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320495-59C7-4BE2-AD42-9321889BFFBF}"/>
              </a:ext>
            </a:extLst>
          </p:cNvPr>
          <p:cNvSpPr/>
          <p:nvPr/>
        </p:nvSpPr>
        <p:spPr bwMode="auto">
          <a:xfrm>
            <a:off x="3960052" y="2411177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C38D2D-F049-4499-8CEC-3961E7829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12" y="2501537"/>
            <a:ext cx="1008000" cy="1008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500625-07FA-498B-B7C6-142E42592834}"/>
              </a:ext>
            </a:extLst>
          </p:cNvPr>
          <p:cNvSpPr txBox="1">
            <a:spLocks/>
          </p:cNvSpPr>
          <p:nvPr/>
        </p:nvSpPr>
        <p:spPr>
          <a:xfrm>
            <a:off x="269769" y="4005190"/>
            <a:ext cx="2759436" cy="7940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Increase </a:t>
            </a:r>
            <a:r>
              <a:rPr lang="en-US" sz="1800" dirty="0"/>
              <a:t>your Cloud Economics knowledge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5CFF6A1-6DD1-409F-9BA8-52F30A75E05E}"/>
              </a:ext>
            </a:extLst>
          </p:cNvPr>
          <p:cNvSpPr txBox="1">
            <a:spLocks/>
          </p:cNvSpPr>
          <p:nvPr/>
        </p:nvSpPr>
        <p:spPr>
          <a:xfrm>
            <a:off x="6079619" y="4005190"/>
            <a:ext cx="2759436" cy="7940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Increase </a:t>
            </a:r>
            <a:r>
              <a:rPr lang="en-US" sz="1800" dirty="0"/>
              <a:t>win rates and deal sizes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D0B1EB2-3EEE-463D-9A84-D852AE20215C}"/>
              </a:ext>
            </a:extLst>
          </p:cNvPr>
          <p:cNvSpPr txBox="1">
            <a:spLocks/>
          </p:cNvSpPr>
          <p:nvPr/>
        </p:nvSpPr>
        <p:spPr>
          <a:xfrm>
            <a:off x="8984545" y="4005190"/>
            <a:ext cx="2759436" cy="79406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667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560238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784334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008429" marR="0" indent="0" algn="l" defTabSz="91436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67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494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5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6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1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Increase </a:t>
            </a:r>
            <a:r>
              <a:rPr lang="en-US" sz="1800" dirty="0"/>
              <a:t>downstream revenue opportunities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17F14-18EA-4716-A727-CB5F3D5B5FCD}"/>
              </a:ext>
            </a:extLst>
          </p:cNvPr>
          <p:cNvSpPr/>
          <p:nvPr/>
        </p:nvSpPr>
        <p:spPr bwMode="auto">
          <a:xfrm>
            <a:off x="9769903" y="2411177"/>
            <a:ext cx="1188720" cy="11887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0C23830-171F-4BCA-A5D2-268A0B01A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63" y="2501537"/>
            <a:ext cx="1008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0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15" grpId="0"/>
      <p:bldP spid="31" grpId="0" animBg="1"/>
      <p:bldP spid="20" grpId="0"/>
      <p:bldP spid="21" grpId="0"/>
      <p:bldP spid="22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78BC42-07CD-42FB-A9A4-45C896C6D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136231"/>
              </p:ext>
            </p:extLst>
          </p:nvPr>
        </p:nvGraphicFramePr>
        <p:xfrm>
          <a:off x="598892" y="1038832"/>
          <a:ext cx="11175742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5310">
                  <a:extLst>
                    <a:ext uri="{9D8B030D-6E8A-4147-A177-3AD203B41FA5}">
                      <a16:colId xmlns:a16="http://schemas.microsoft.com/office/drawing/2014/main" val="4191794494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193721680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965895550"/>
                    </a:ext>
                  </a:extLst>
                </a:gridCol>
                <a:gridCol w="1563832">
                  <a:extLst>
                    <a:ext uri="{9D8B030D-6E8A-4147-A177-3AD203B41FA5}">
                      <a16:colId xmlns:a16="http://schemas.microsoft.com/office/drawing/2014/main" val="31879773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sz="1600" dirty="0"/>
                        <a:t>Areas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Key Aspects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Format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Commit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85677813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Advance non-technical best practices for migrate large-scale workloads.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</a:rPr>
                        <a:t>On demand videos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 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0144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You will learn advance non-technical best practices for migrate large-scale workloads.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Live sessions for tools</a:t>
                      </a:r>
                    </a:p>
                    <a:p>
                      <a:pPr marL="171450" indent="-171450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On demand videos for templates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 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2572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ummary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 what we have learned from cloud economics, how does Cloud Economics do it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Live session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 min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11954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You will learn what is important to hear for CXOs, the most important financial metrics for project analysis and decision-making</a:t>
                      </a:r>
                      <a:endParaRPr lang="en-US" sz="12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Live session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 min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55339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Business case cost optimization levers including guidance on implementation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On Demand</a:t>
                      </a:r>
                    </a:p>
                    <a:p>
                      <a:pPr marL="171450" marR="0" lvl="0" indent="-1714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Live session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 min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64155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Hands-on experience calculating a business case using the tools and templates explored during the training</a:t>
                      </a:r>
                      <a:endParaRPr lang="en-US" sz="1200" dirty="0">
                        <a:solidFill>
                          <a:schemeClr val="tx2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Live session to set the scene and to discuss the outcomes</a:t>
                      </a:r>
                    </a:p>
                    <a:p>
                      <a:pPr marL="171450" indent="-171450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>
                          <a:solidFill>
                            <a:schemeClr val="tx2"/>
                          </a:solidFill>
                          <a:ea typeface="Segoe UI" pitchFamily="34" charset="0"/>
                          <a:cs typeface="Segoe UI" pitchFamily="34" charset="0"/>
                        </a:rPr>
                        <a:t>Self-study and business case prep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46199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7C530DF-FFA1-4070-93B5-39FB5683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2" y="437432"/>
            <a:ext cx="11652356" cy="899665"/>
          </a:xfrm>
        </p:spPr>
        <p:txBody>
          <a:bodyPr/>
          <a:lstStyle/>
          <a:p>
            <a:r>
              <a:rPr lang="en-US" sz="3200" dirty="0"/>
              <a:t>Program</a:t>
            </a:r>
            <a:r>
              <a:rPr lang="de-DE" dirty="0"/>
              <a:t> structure and engagement commitment </a:t>
            </a: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76BA73D-645C-44F5-8091-279B11E9CB05}"/>
              </a:ext>
            </a:extLst>
          </p:cNvPr>
          <p:cNvSpPr/>
          <p:nvPr/>
        </p:nvSpPr>
        <p:spPr bwMode="auto">
          <a:xfrm>
            <a:off x="589367" y="1571626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Cloud Economics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Accreditation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A6CD380A-2F33-4F4C-8F13-25E0EFF9D8CE}"/>
              </a:ext>
            </a:extLst>
          </p:cNvPr>
          <p:cNvSpPr/>
          <p:nvPr/>
        </p:nvSpPr>
        <p:spPr bwMode="auto">
          <a:xfrm>
            <a:off x="589367" y="2256404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Partner Migration Business Case</a:t>
            </a: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70A26F2-79B6-4B33-9C26-5BD8DDCAB46E}"/>
              </a:ext>
            </a:extLst>
          </p:cNvPr>
          <p:cNvSpPr/>
          <p:nvPr/>
        </p:nvSpPr>
        <p:spPr bwMode="auto">
          <a:xfrm>
            <a:off x="589367" y="2941182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Cloud Economics Overview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9450CC0C-AFC1-476E-A70E-7064A56FF2D8}"/>
              </a:ext>
            </a:extLst>
          </p:cNvPr>
          <p:cNvSpPr/>
          <p:nvPr/>
        </p:nvSpPr>
        <p:spPr bwMode="auto">
          <a:xfrm>
            <a:off x="598892" y="3625960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Financial Overview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97DA6725-9153-48D9-BA8B-C66CBFF396D0}"/>
              </a:ext>
            </a:extLst>
          </p:cNvPr>
          <p:cNvSpPr/>
          <p:nvPr/>
        </p:nvSpPr>
        <p:spPr bwMode="auto">
          <a:xfrm>
            <a:off x="598892" y="4310738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AWS Cost 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Optimization Levers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06CB54CA-B7CC-4B9F-BC57-1FA44A2AF458}"/>
              </a:ext>
            </a:extLst>
          </p:cNvPr>
          <p:cNvSpPr/>
          <p:nvPr/>
        </p:nvSpPr>
        <p:spPr bwMode="auto">
          <a:xfrm>
            <a:off x="589367" y="4995517"/>
            <a:ext cx="2377440" cy="54864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Case Study Practice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1357981F-B19C-4B78-9186-775BAA49C8CB}"/>
              </a:ext>
            </a:extLst>
          </p:cNvPr>
          <p:cNvSpPr/>
          <p:nvPr/>
        </p:nvSpPr>
        <p:spPr bwMode="auto">
          <a:xfrm>
            <a:off x="598893" y="5756494"/>
            <a:ext cx="2087157" cy="455734"/>
          </a:xfrm>
          <a:prstGeom prst="homePlate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</a:rPr>
              <a:t>Engagement Commitment</a:t>
            </a:r>
            <a:endParaRPr lang="en-US" sz="120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3E336-C50F-4CD5-B7AA-1CFE6D1434C7}"/>
              </a:ext>
            </a:extLst>
          </p:cNvPr>
          <p:cNvSpPr/>
          <p:nvPr/>
        </p:nvSpPr>
        <p:spPr bwMode="auto">
          <a:xfrm>
            <a:off x="2976332" y="5756494"/>
            <a:ext cx="5207548" cy="545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2-3 candidates completing full curriculum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AWS PDM Supervision &amp; Cloud Economics accompaniment</a:t>
            </a:r>
            <a:endParaRPr lang="en-US" sz="120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766818-7D0A-492D-886B-4B78769BB86C}"/>
              </a:ext>
            </a:extLst>
          </p:cNvPr>
          <p:cNvSpPr/>
          <p:nvPr/>
        </p:nvSpPr>
        <p:spPr bwMode="auto">
          <a:xfrm>
            <a:off x="10537221" y="5769160"/>
            <a:ext cx="935851" cy="3693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15h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7F3E16-0304-4D93-B1CE-87238CEE2E88}"/>
              </a:ext>
            </a:extLst>
          </p:cNvPr>
          <p:cNvCxnSpPr/>
          <p:nvPr/>
        </p:nvCxnSpPr>
        <p:spPr>
          <a:xfrm>
            <a:off x="589366" y="5667500"/>
            <a:ext cx="11155680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0810F9-2B6D-495A-96F0-698755A503B0}"/>
              </a:ext>
            </a:extLst>
          </p:cNvPr>
          <p:cNvCxnSpPr/>
          <p:nvPr/>
        </p:nvCxnSpPr>
        <p:spPr>
          <a:xfrm flipV="1">
            <a:off x="589366" y="1495425"/>
            <a:ext cx="237744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FA9B73-05AF-45E4-A409-77A305D4E1D3}"/>
              </a:ext>
            </a:extLst>
          </p:cNvPr>
          <p:cNvCxnSpPr/>
          <p:nvPr/>
        </p:nvCxnSpPr>
        <p:spPr>
          <a:xfrm flipV="1">
            <a:off x="3138575" y="1495425"/>
            <a:ext cx="411480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24852B-ADF4-42A4-B653-7114BB3A04A2}"/>
              </a:ext>
            </a:extLst>
          </p:cNvPr>
          <p:cNvCxnSpPr/>
          <p:nvPr/>
        </p:nvCxnSpPr>
        <p:spPr>
          <a:xfrm flipV="1">
            <a:off x="7450281" y="1495425"/>
            <a:ext cx="256032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D01CA5-0313-4C4C-A315-7FD21EB7D779}"/>
              </a:ext>
            </a:extLst>
          </p:cNvPr>
          <p:cNvCxnSpPr>
            <a:cxnSpLocks/>
          </p:cNvCxnSpPr>
          <p:nvPr/>
        </p:nvCxnSpPr>
        <p:spPr>
          <a:xfrm>
            <a:off x="10227907" y="1495425"/>
            <a:ext cx="1554480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86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EF04-F15C-CA5D-1DAF-235218035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539" y="3161234"/>
            <a:ext cx="7088661" cy="341632"/>
          </a:xfrm>
        </p:spPr>
        <p:txBody>
          <a:bodyPr/>
          <a:lstStyle/>
          <a:p>
            <a:r>
              <a:rPr lang="en-MX" sz="1800" dirty="0"/>
              <a:t>How can I support our Partners?</a:t>
            </a:r>
            <a:endParaRPr lang="en-MX" sz="3200" b="0" dirty="0"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E51FE6-3AAC-9D13-88CD-F7C6B52EB91D}"/>
              </a:ext>
            </a:extLst>
          </p:cNvPr>
          <p:cNvSpPr txBox="1">
            <a:spLocks/>
          </p:cNvSpPr>
          <p:nvPr/>
        </p:nvSpPr>
        <p:spPr>
          <a:xfrm>
            <a:off x="226539" y="2404104"/>
            <a:ext cx="7088661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MX" sz="4000" dirty="0"/>
              <a:t>AWS One Team</a:t>
            </a:r>
          </a:p>
        </p:txBody>
      </p:sp>
    </p:spTree>
    <p:extLst>
      <p:ext uri="{BB962C8B-B14F-4D97-AF65-F5344CB8AC3E}">
        <p14:creationId xmlns:p14="http://schemas.microsoft.com/office/powerpoint/2010/main" val="39611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1C510-2B7D-FDE8-50DC-E2255CA9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588673"/>
            <a:ext cx="11262360" cy="535531"/>
          </a:xfrm>
        </p:spPr>
        <p:txBody>
          <a:bodyPr/>
          <a:lstStyle/>
          <a:p>
            <a:r>
              <a:rPr lang="en-MX" dirty="0"/>
              <a:t>How can I support our Partners?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2557B45-8D1A-219E-D3FF-B0BC058B2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676758"/>
              </p:ext>
            </p:extLst>
          </p:nvPr>
        </p:nvGraphicFramePr>
        <p:xfrm>
          <a:off x="2063750" y="1281113"/>
          <a:ext cx="6359525" cy="498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064500" imgH="6324600" progId="Excel.Sheet.12">
                  <p:embed/>
                </p:oleObj>
              </mc:Choice>
              <mc:Fallback>
                <p:oleObj name="Worksheet" r:id="rId2" imgW="8064500" imgH="6324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3750" y="1281113"/>
                        <a:ext cx="6359525" cy="498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4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EF04-F15C-CA5D-1DAF-235218035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539" y="3161234"/>
            <a:ext cx="7088661" cy="535531"/>
          </a:xfrm>
        </p:spPr>
        <p:txBody>
          <a:bodyPr/>
          <a:lstStyle/>
          <a:p>
            <a:r>
              <a:rPr lang="en-MX" sz="3200" b="0" dirty="0">
                <a:ea typeface="+mn-ea"/>
                <a:cs typeface="+mn-cs"/>
              </a:rPr>
              <a:t>What do we need from you?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E51FE6-3AAC-9D13-88CD-F7C6B52EB91D}"/>
              </a:ext>
            </a:extLst>
          </p:cNvPr>
          <p:cNvSpPr txBox="1">
            <a:spLocks/>
          </p:cNvSpPr>
          <p:nvPr/>
        </p:nvSpPr>
        <p:spPr>
          <a:xfrm>
            <a:off x="226539" y="2404104"/>
            <a:ext cx="7088661" cy="75713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MX" dirty="0"/>
              <a:t>Partner</a:t>
            </a:r>
            <a:endParaRPr lang="en-MX" sz="4000" dirty="0"/>
          </a:p>
        </p:txBody>
      </p:sp>
    </p:spTree>
    <p:extLst>
      <p:ext uri="{BB962C8B-B14F-4D97-AF65-F5344CB8AC3E}">
        <p14:creationId xmlns:p14="http://schemas.microsoft.com/office/powerpoint/2010/main" val="24452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30808</TotalTime>
  <Words>733</Words>
  <Application>Microsoft Macintosh PowerPoint</Application>
  <PresentationFormat>Widescreen</PresentationFormat>
  <Paragraphs>136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Amazon Ember</vt:lpstr>
      <vt:lpstr>Amazon Ember Display</vt:lpstr>
      <vt:lpstr>Amazon Ember Heavy</vt:lpstr>
      <vt:lpstr>Amazon Ember Regular</vt:lpstr>
      <vt:lpstr>Arial</vt:lpstr>
      <vt:lpstr>Lucida Console</vt:lpstr>
      <vt:lpstr>Segoe UI</vt:lpstr>
      <vt:lpstr>Wingdings</vt:lpstr>
      <vt:lpstr>AWS Confidential Dark</vt:lpstr>
      <vt:lpstr>think-cell Slide</vt:lpstr>
      <vt:lpstr>Microsoft Excel Worksheet</vt:lpstr>
      <vt:lpstr>Cloud Economics</vt:lpstr>
      <vt:lpstr>PowerPoint Presentation</vt:lpstr>
      <vt:lpstr>The Objective of this training</vt:lpstr>
      <vt:lpstr>What is in the scope?</vt:lpstr>
      <vt:lpstr>What is in for you?</vt:lpstr>
      <vt:lpstr>Program structure and engagement commitment </vt:lpstr>
      <vt:lpstr>How can I support our Partners?</vt:lpstr>
      <vt:lpstr>How can I support our Partners?</vt:lpstr>
      <vt:lpstr>What do we need from you?</vt:lpstr>
      <vt:lpstr>Champion Suggested Job Description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subject/>
  <dc:creator/>
  <cp:keywords/>
  <dc:description/>
  <cp:lastModifiedBy>Microsoft Office User</cp:lastModifiedBy>
  <cp:revision>332</cp:revision>
  <dcterms:created xsi:type="dcterms:W3CDTF">2022-07-27T21:46:31Z</dcterms:created>
  <dcterms:modified xsi:type="dcterms:W3CDTF">2023-04-24T19:00:05Z</dcterms:modified>
  <cp:category/>
</cp:coreProperties>
</file>